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309" r:id="rId2"/>
    <p:sldId id="257" r:id="rId3"/>
    <p:sldId id="312" r:id="rId4"/>
    <p:sldId id="314" r:id="rId5"/>
    <p:sldId id="315" r:id="rId6"/>
    <p:sldId id="316" r:id="rId7"/>
    <p:sldId id="317" r:id="rId8"/>
    <p:sldId id="318" r:id="rId9"/>
    <p:sldId id="355" r:id="rId10"/>
    <p:sldId id="319" r:id="rId11"/>
    <p:sldId id="320" r:id="rId12"/>
    <p:sldId id="322" r:id="rId13"/>
    <p:sldId id="356" r:id="rId14"/>
    <p:sldId id="324" r:id="rId15"/>
    <p:sldId id="357" r:id="rId16"/>
    <p:sldId id="325" r:id="rId17"/>
    <p:sldId id="327" r:id="rId18"/>
    <p:sldId id="328" r:id="rId19"/>
    <p:sldId id="330" r:id="rId20"/>
    <p:sldId id="331" r:id="rId21"/>
    <p:sldId id="333" r:id="rId22"/>
    <p:sldId id="334" r:id="rId23"/>
    <p:sldId id="335" r:id="rId24"/>
    <p:sldId id="336" r:id="rId25"/>
    <p:sldId id="338" r:id="rId26"/>
    <p:sldId id="339" r:id="rId27"/>
    <p:sldId id="340" r:id="rId28"/>
    <p:sldId id="341" r:id="rId29"/>
    <p:sldId id="342" r:id="rId30"/>
    <p:sldId id="343" r:id="rId31"/>
    <p:sldId id="358" r:id="rId32"/>
    <p:sldId id="345" r:id="rId33"/>
    <p:sldId id="347" r:id="rId34"/>
    <p:sldId id="348" r:id="rId3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B81"/>
    <a:srgbClr val="998CC2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56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4025520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7526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dirty="0">
                <a:latin typeface="Verdana" pitchFamily="34" charset="0"/>
              </a:rPr>
              <a:t>Teachers Discovering Computers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3276600" y="914400"/>
            <a:ext cx="556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 dirty="0">
                <a:latin typeface="Verdana" pitchFamily="34" charset="0"/>
              </a:rPr>
              <a:t>Integrating Technology and</a:t>
            </a:r>
            <a:br>
              <a:rPr lang="en-US" b="1" dirty="0"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Digital Media in the Classroom</a:t>
            </a:r>
          </a:p>
          <a:p>
            <a:pPr algn="r"/>
            <a:r>
              <a:rPr lang="en-US" b="1" dirty="0" smtClean="0">
                <a:latin typeface="Verdana" pitchFamily="34" charset="0"/>
              </a:rPr>
              <a:t>7</a:t>
            </a:r>
            <a:r>
              <a:rPr lang="en-US" b="1" baseline="30000" dirty="0" smtClean="0">
                <a:latin typeface="Verdana" pitchFamily="34" charset="0"/>
              </a:rPr>
              <a:t>th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>
                <a:latin typeface="Verdana" pitchFamily="34" charset="0"/>
              </a:rPr>
              <a:t>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18B3-D0EE-45D3-A571-6D2365208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DB74-149F-492E-9933-95AB0033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9F53-C538-4899-AE93-8BD24C061B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AC1C-DBDC-41B5-9591-BC128FA30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7A82-F80D-4931-BD87-FFDC187F35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4164-EA29-45EE-8F86-E6E2E65D3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FB52-3925-4A7A-85DF-D100AEAF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ECC0-2FC0-4F42-9B68-F2CFD723A6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November 23,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5058-5B21-491F-8B2E-40B099C2E7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November 23,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Chapter 6: The Changing Face of Education – Teaching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A6B221-695F-4806-AF06-9ECC175BD5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848600" cy="898525"/>
          </a:xfrm>
        </p:spPr>
        <p:txBody>
          <a:bodyPr/>
          <a:lstStyle/>
          <a:p>
            <a:r>
              <a:rPr lang="en-US" b="0" dirty="0"/>
              <a:t>Chapter </a:t>
            </a:r>
            <a:r>
              <a:rPr lang="en-US" b="0" dirty="0" smtClean="0"/>
              <a:t>6</a:t>
            </a:r>
            <a:endParaRPr lang="en-US" b="0" dirty="0"/>
          </a:p>
        </p:txBody>
      </p:sp>
      <p:sp>
        <p:nvSpPr>
          <p:cNvPr id="10957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838200"/>
          </a:xfrm>
          <a:ln/>
        </p:spPr>
        <p:txBody>
          <a:bodyPr/>
          <a:lstStyle/>
          <a:p>
            <a:r>
              <a:rPr lang="en-US" dirty="0" smtClean="0"/>
              <a:t>The Changing Face of Education – Teaching Online</a:t>
            </a:r>
            <a:endParaRPr lang="en-US" dirty="0"/>
          </a:p>
        </p:txBody>
      </p:sp>
      <p:pic>
        <p:nvPicPr>
          <p:cNvPr id="109573" name="Picture 1029" descr="scsite"/>
          <p:cNvPicPr>
            <a:picLocks noChangeAspect="1" noChangeArrowheads="1"/>
          </p:cNvPicPr>
          <p:nvPr/>
        </p:nvPicPr>
        <p:blipFill>
          <a:blip r:embed="rId3" cstate="print"/>
          <a:srcRect b="49138"/>
          <a:stretch>
            <a:fillRect/>
          </a:stretch>
        </p:blipFill>
        <p:spPr bwMode="auto">
          <a:xfrm>
            <a:off x="6134100" y="174625"/>
            <a:ext cx="2813050" cy="271463"/>
          </a:xfrm>
          <a:prstGeom prst="rect">
            <a:avLst/>
          </a:prstGeom>
          <a:noFill/>
        </p:spPr>
      </p:pic>
      <p:sp>
        <p:nvSpPr>
          <p:cNvPr id="109574" name="Text Box 1030"/>
          <p:cNvSpPr txBox="1">
            <a:spLocks noChangeArrowheads="1"/>
          </p:cNvSpPr>
          <p:nvPr/>
        </p:nvSpPr>
        <p:spPr bwMode="auto">
          <a:xfrm>
            <a:off x="1752600" y="457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Verdana" pitchFamily="34" charset="0"/>
              </a:rPr>
              <a:t>Teachers Discovering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revealed that in 2011 </a:t>
            </a:r>
            <a:endParaRPr lang="en-US" dirty="0" smtClean="0"/>
          </a:p>
          <a:p>
            <a:pPr lvl="1"/>
            <a:r>
              <a:rPr lang="en-US" dirty="0" smtClean="0"/>
              <a:t>over </a:t>
            </a:r>
            <a:r>
              <a:rPr lang="en-US" dirty="0" smtClean="0"/>
              <a:t>500,000 </a:t>
            </a:r>
            <a:r>
              <a:rPr lang="en-US" dirty="0"/>
              <a:t>K-12 students attended </a:t>
            </a:r>
            <a:r>
              <a:rPr lang="en-US" dirty="0" smtClean="0"/>
              <a:t>some type </a:t>
            </a:r>
            <a:r>
              <a:rPr lang="en-US" dirty="0"/>
              <a:t>of virtual school or online </a:t>
            </a:r>
            <a:r>
              <a:rPr lang="en-US" dirty="0" smtClean="0"/>
              <a:t>charter school </a:t>
            </a:r>
            <a:r>
              <a:rPr lang="en-US" dirty="0"/>
              <a:t>full-time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three million </a:t>
            </a:r>
            <a:r>
              <a:rPr lang="en-US" dirty="0" smtClean="0"/>
              <a:t>additional K-12 </a:t>
            </a:r>
            <a:r>
              <a:rPr lang="en-US" dirty="0"/>
              <a:t>students were enrolled </a:t>
            </a:r>
            <a:r>
              <a:rPr lang="en-US" dirty="0" smtClean="0"/>
              <a:t>in some </a:t>
            </a:r>
            <a:r>
              <a:rPr lang="en-US" dirty="0"/>
              <a:t>type of education offered online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virtual school, also called </a:t>
            </a:r>
            <a:r>
              <a:rPr lang="en-US" dirty="0" smtClean="0"/>
              <a:t>a;</a:t>
            </a:r>
          </a:p>
          <a:p>
            <a:pPr lvl="1"/>
            <a:r>
              <a:rPr lang="en-US" dirty="0" smtClean="0"/>
              <a:t>virtual </a:t>
            </a:r>
            <a:r>
              <a:rPr lang="en-US" dirty="0" smtClean="0"/>
              <a:t>charter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cyber school</a:t>
            </a:r>
          </a:p>
          <a:p>
            <a:pPr lvl="1"/>
            <a:r>
              <a:rPr lang="en-US" dirty="0" smtClean="0"/>
              <a:t>cyber </a:t>
            </a:r>
            <a:r>
              <a:rPr lang="en-US" dirty="0" smtClean="0"/>
              <a:t>charter </a:t>
            </a:r>
            <a:r>
              <a:rPr lang="en-US" dirty="0" smtClean="0"/>
              <a:t>school</a:t>
            </a:r>
          </a:p>
          <a:p>
            <a:r>
              <a:rPr lang="en-US" dirty="0" smtClean="0"/>
              <a:t>refers </a:t>
            </a:r>
            <a:r>
              <a:rPr lang="en-US" dirty="0"/>
              <a:t>to an institution </a:t>
            </a:r>
            <a:r>
              <a:rPr lang="en-US" dirty="0" smtClean="0"/>
              <a:t>not bound </a:t>
            </a:r>
            <a:r>
              <a:rPr lang="en-US" dirty="0"/>
              <a:t>by brick-and-mortar </a:t>
            </a:r>
            <a:r>
              <a:rPr lang="en-US" dirty="0" smtClean="0"/>
              <a:t>buildings</a:t>
            </a:r>
          </a:p>
          <a:p>
            <a:r>
              <a:rPr lang="en-US" dirty="0" smtClean="0"/>
              <a:t>Like F2F </a:t>
            </a:r>
            <a:r>
              <a:rPr lang="en-US" dirty="0"/>
              <a:t>teachers, virtual </a:t>
            </a:r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coordinate </a:t>
            </a:r>
            <a:r>
              <a:rPr lang="en-US" dirty="0" smtClean="0"/>
              <a:t>daily </a:t>
            </a:r>
            <a:r>
              <a:rPr lang="en-US" dirty="0" smtClean="0"/>
              <a:t>lessons</a:t>
            </a:r>
          </a:p>
          <a:p>
            <a:pPr lvl="1"/>
            <a:r>
              <a:rPr lang="en-US" dirty="0" smtClean="0"/>
              <a:t>interact </a:t>
            </a:r>
            <a:r>
              <a:rPr lang="en-US" dirty="0"/>
              <a:t>with the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 </a:t>
            </a:r>
            <a:r>
              <a:rPr lang="en-US" dirty="0"/>
              <a:t>core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virtual </a:t>
            </a:r>
            <a:r>
              <a:rPr lang="en-US" sz="2400" dirty="0"/>
              <a:t>schools are very flexible in </a:t>
            </a:r>
            <a:r>
              <a:rPr lang="en-US" sz="2400" dirty="0" smtClean="0"/>
              <a:t>how they </a:t>
            </a:r>
            <a:r>
              <a:rPr lang="en-US" sz="2400" dirty="0"/>
              <a:t>address students’ learning needs </a:t>
            </a:r>
            <a:r>
              <a:rPr lang="en-US" sz="2400" dirty="0" smtClean="0"/>
              <a:t>and schedules </a:t>
            </a:r>
            <a:r>
              <a:rPr lang="en-US" sz="2400" dirty="0"/>
              <a:t>but their content is still </a:t>
            </a:r>
            <a:r>
              <a:rPr lang="en-US" sz="2400" dirty="0" smtClean="0"/>
              <a:t>standards-based and performance-driven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irtual schools and </a:t>
            </a:r>
            <a:r>
              <a:rPr lang="en-US" sz="2400" dirty="0"/>
              <a:t>brick-and-mortar schools hold </a:t>
            </a:r>
            <a:r>
              <a:rPr lang="en-US" sz="2400" dirty="0" smtClean="0"/>
              <a:t>the same </a:t>
            </a:r>
            <a:r>
              <a:rPr lang="en-US" sz="2400" dirty="0"/>
              <a:t>high </a:t>
            </a:r>
            <a:r>
              <a:rPr lang="en-US" sz="2400" dirty="0" smtClean="0"/>
              <a:t>standards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Learning </a:t>
            </a:r>
            <a:r>
              <a:rPr lang="en-US" sz="2400" dirty="0" smtClean="0"/>
              <a:t>Management System </a:t>
            </a:r>
            <a:r>
              <a:rPr lang="en-US" sz="2400" dirty="0"/>
              <a:t>(LMS), also called </a:t>
            </a:r>
            <a:r>
              <a:rPr lang="en-US" sz="2400" dirty="0" smtClean="0"/>
              <a:t>Content Management </a:t>
            </a:r>
            <a:r>
              <a:rPr lang="en-US" sz="2400" dirty="0"/>
              <a:t>System (CMS), is </a:t>
            </a:r>
            <a:r>
              <a:rPr lang="en-US" sz="2400" dirty="0" smtClean="0"/>
              <a:t>a</a:t>
            </a:r>
          </a:p>
          <a:p>
            <a:pPr lvl="1"/>
            <a:r>
              <a:rPr lang="en-US" sz="2000" dirty="0" smtClean="0"/>
              <a:t>Secure</a:t>
            </a:r>
          </a:p>
          <a:p>
            <a:pPr lvl="1"/>
            <a:r>
              <a:rPr lang="en-US" sz="2000" dirty="0" smtClean="0"/>
              <a:t>Restricted</a:t>
            </a:r>
          </a:p>
          <a:p>
            <a:pPr lvl="1"/>
            <a:r>
              <a:rPr lang="en-US" sz="2000" dirty="0" smtClean="0"/>
              <a:t>Internet-based </a:t>
            </a:r>
          </a:p>
          <a:p>
            <a:r>
              <a:rPr lang="en-US" sz="2400" dirty="0" smtClean="0"/>
              <a:t>comprehensive </a:t>
            </a:r>
            <a:r>
              <a:rPr lang="en-US" sz="2400" dirty="0" smtClean="0"/>
              <a:t>package </a:t>
            </a:r>
            <a:r>
              <a:rPr lang="en-US" sz="2400" dirty="0"/>
              <a:t>that </a:t>
            </a:r>
            <a:r>
              <a:rPr lang="en-US" sz="2400" dirty="0" smtClean="0"/>
              <a:t>includes</a:t>
            </a:r>
          </a:p>
          <a:p>
            <a:pPr lvl="1"/>
            <a:r>
              <a:rPr lang="en-US" sz="2000" dirty="0" smtClean="0"/>
              <a:t>instructional </a:t>
            </a:r>
            <a:r>
              <a:rPr lang="en-US" sz="2000" dirty="0" smtClean="0"/>
              <a:t>tools for </a:t>
            </a:r>
            <a:r>
              <a:rPr lang="en-US" sz="2000" dirty="0"/>
              <a:t>school </a:t>
            </a:r>
            <a:r>
              <a:rPr lang="en-US" sz="2000" dirty="0" smtClean="0"/>
              <a:t>administrators</a:t>
            </a:r>
          </a:p>
          <a:p>
            <a:pPr lvl="1"/>
            <a:r>
              <a:rPr lang="en-US" sz="2000" dirty="0" smtClean="0"/>
              <a:t>documentation</a:t>
            </a:r>
          </a:p>
          <a:p>
            <a:pPr lvl="1"/>
            <a:r>
              <a:rPr lang="en-US" sz="2000" dirty="0" smtClean="0"/>
              <a:t>student tracking</a:t>
            </a:r>
          </a:p>
          <a:p>
            <a:pPr lvl="1"/>
            <a:r>
              <a:rPr lang="en-US" sz="2000" dirty="0" smtClean="0"/>
              <a:t>online courses</a:t>
            </a:r>
          </a:p>
          <a:p>
            <a:pPr lvl="1"/>
            <a:r>
              <a:rPr lang="en-US" sz="2000" dirty="0" smtClean="0"/>
              <a:t>classes content</a:t>
            </a:r>
          </a:p>
          <a:p>
            <a:pPr lvl="1"/>
            <a:r>
              <a:rPr lang="en-US" sz="2000" dirty="0" smtClean="0"/>
              <a:t>training </a:t>
            </a:r>
            <a:r>
              <a:rPr lang="en-US" sz="2000" dirty="0"/>
              <a:t>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Virtual school programs are created </a:t>
            </a:r>
            <a:r>
              <a:rPr lang="en-US" sz="2400" dirty="0" smtClean="0"/>
              <a:t>by school </a:t>
            </a:r>
            <a:r>
              <a:rPr lang="en-US" sz="2400" dirty="0"/>
              <a:t>districts or commercial </a:t>
            </a:r>
            <a:r>
              <a:rPr lang="en-US" sz="2400" dirty="0" smtClean="0"/>
              <a:t>eLearning companies </a:t>
            </a:r>
            <a:r>
              <a:rPr lang="en-US" sz="2400" dirty="0"/>
              <a:t>and are school programs </a:t>
            </a:r>
            <a:r>
              <a:rPr lang="en-US" sz="2400" dirty="0" smtClean="0"/>
              <a:t>that contain </a:t>
            </a:r>
            <a:r>
              <a:rPr lang="en-US" sz="2400" dirty="0"/>
              <a:t>an online </a:t>
            </a:r>
            <a:r>
              <a:rPr lang="en-US" sz="2400" dirty="0" smtClean="0"/>
              <a:t>component</a:t>
            </a:r>
          </a:p>
          <a:p>
            <a:r>
              <a:rPr lang="en-US" sz="2400" dirty="0"/>
              <a:t>Parents who </a:t>
            </a:r>
            <a:r>
              <a:rPr lang="en-US" sz="2400" dirty="0" smtClean="0"/>
              <a:t>homeschool their </a:t>
            </a:r>
            <a:r>
              <a:rPr lang="en-US" sz="2400" dirty="0"/>
              <a:t>children have the option of </a:t>
            </a:r>
            <a:r>
              <a:rPr lang="en-US" sz="2400" dirty="0" smtClean="0"/>
              <a:t>purchasing the </a:t>
            </a:r>
            <a:r>
              <a:rPr lang="en-US" sz="2400" dirty="0"/>
              <a:t>curriculum they use to </a:t>
            </a:r>
            <a:r>
              <a:rPr lang="en-US" sz="2400" dirty="0" smtClean="0"/>
              <a:t>homeschool their </a:t>
            </a:r>
            <a:r>
              <a:rPr lang="en-US" sz="2400" dirty="0"/>
              <a:t>children in an online format from </a:t>
            </a:r>
            <a:r>
              <a:rPr lang="en-US" sz="2400" dirty="0" smtClean="0"/>
              <a:t>an eLearning </a:t>
            </a:r>
            <a:r>
              <a:rPr lang="en-US" sz="2400" dirty="0" smtClean="0"/>
              <a:t>company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learning coach is a teacher or </a:t>
            </a:r>
            <a:r>
              <a:rPr lang="en-US" sz="2400" dirty="0" smtClean="0"/>
              <a:t>instructor </a:t>
            </a:r>
            <a:r>
              <a:rPr lang="en-US" sz="2400" dirty="0" smtClean="0"/>
              <a:t>who</a:t>
            </a:r>
          </a:p>
          <a:p>
            <a:pPr lvl="1"/>
            <a:r>
              <a:rPr lang="en-US" sz="2000" dirty="0" smtClean="0"/>
              <a:t>creates </a:t>
            </a:r>
            <a:r>
              <a:rPr lang="en-US" sz="2000" dirty="0"/>
              <a:t>individualized </a:t>
            </a:r>
            <a:r>
              <a:rPr lang="en-US" sz="2000" dirty="0" smtClean="0"/>
              <a:t>lessons</a:t>
            </a:r>
          </a:p>
          <a:p>
            <a:pPr lvl="1"/>
            <a:r>
              <a:rPr lang="en-US" sz="2000" dirty="0" smtClean="0"/>
              <a:t>engages </a:t>
            </a:r>
            <a:r>
              <a:rPr lang="en-US" sz="2000" dirty="0"/>
              <a:t>with the learner through </a:t>
            </a:r>
            <a:r>
              <a:rPr lang="en-US" sz="2000" dirty="0" smtClean="0"/>
              <a:t>effective </a:t>
            </a:r>
            <a:r>
              <a:rPr lang="en-US" sz="2000" dirty="0" smtClean="0"/>
              <a:t>personal</a:t>
            </a:r>
          </a:p>
          <a:p>
            <a:pPr lvl="2"/>
            <a:r>
              <a:rPr lang="en-US" sz="1800" dirty="0" smtClean="0"/>
              <a:t>Communication</a:t>
            </a:r>
          </a:p>
          <a:p>
            <a:pPr lvl="2"/>
            <a:r>
              <a:rPr lang="en-US" sz="1800" dirty="0" smtClean="0"/>
              <a:t>Feedback</a:t>
            </a:r>
          </a:p>
          <a:p>
            <a:pPr lvl="2"/>
            <a:r>
              <a:rPr lang="en-US" sz="1800" dirty="0" smtClean="0"/>
              <a:t>and assessment</a:t>
            </a:r>
          </a:p>
          <a:p>
            <a:pPr lvl="2"/>
            <a:r>
              <a:rPr lang="en-US" sz="1800" dirty="0" smtClean="0"/>
              <a:t>as </a:t>
            </a:r>
            <a:r>
              <a:rPr lang="en-US" sz="1800" dirty="0"/>
              <a:t>well as provides </a:t>
            </a:r>
            <a:r>
              <a:rPr lang="en-US" sz="1800" dirty="0" smtClean="0"/>
              <a:t>support and </a:t>
            </a:r>
            <a:r>
              <a:rPr lang="en-US" sz="1800" dirty="0" smtClean="0"/>
              <a:t>encouragement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</a:t>
            </a:r>
            <a:r>
              <a:rPr lang="en-US" sz="2400" dirty="0"/>
              <a:t>high </a:t>
            </a:r>
            <a:r>
              <a:rPr lang="en-US" sz="2400" dirty="0" smtClean="0"/>
              <a:t>school virtual </a:t>
            </a:r>
            <a:r>
              <a:rPr lang="en-US" sz="2400" dirty="0"/>
              <a:t>school programs have </a:t>
            </a:r>
            <a:r>
              <a:rPr lang="en-US" sz="2400" dirty="0" smtClean="0"/>
              <a:t>developed joint </a:t>
            </a:r>
            <a:r>
              <a:rPr lang="en-US" sz="2400" dirty="0"/>
              <a:t>relationships with colleges and </a:t>
            </a:r>
            <a:r>
              <a:rPr lang="en-US" sz="2400" dirty="0" smtClean="0"/>
              <a:t>universities so </a:t>
            </a:r>
            <a:r>
              <a:rPr lang="en-US" sz="2400" dirty="0"/>
              <a:t>their students can do </a:t>
            </a:r>
            <a:r>
              <a:rPr lang="en-US" sz="2400" dirty="0" smtClean="0"/>
              <a:t>dual enrollment</a:t>
            </a:r>
          </a:p>
          <a:p>
            <a:r>
              <a:rPr lang="en-US" sz="2400" dirty="0"/>
              <a:t>A Credit Recovery </a:t>
            </a:r>
            <a:r>
              <a:rPr lang="en-US" sz="2400" dirty="0" smtClean="0"/>
              <a:t>program provides </a:t>
            </a:r>
            <a:r>
              <a:rPr lang="en-US" sz="2400" dirty="0"/>
              <a:t>a student with a way to </a:t>
            </a:r>
            <a:r>
              <a:rPr lang="en-US" sz="2400" dirty="0" smtClean="0"/>
              <a:t>regain credit </a:t>
            </a:r>
            <a:r>
              <a:rPr lang="en-US" sz="2400" dirty="0"/>
              <a:t>toward graduation for a course </a:t>
            </a:r>
            <a:r>
              <a:rPr lang="en-US" sz="2400" dirty="0" smtClean="0"/>
              <a:t>that the </a:t>
            </a:r>
            <a:r>
              <a:rPr lang="en-US" sz="2400" dirty="0"/>
              <a:t>student was previously unsuccessful </a:t>
            </a:r>
            <a:r>
              <a:rPr lang="en-US" sz="2400" dirty="0" smtClean="0"/>
              <a:t>in earning </a:t>
            </a:r>
            <a:r>
              <a:rPr lang="en-US" sz="2400" dirty="0"/>
              <a:t>academic </a:t>
            </a:r>
            <a:r>
              <a:rPr lang="en-US" sz="2400" dirty="0" smtClean="0"/>
              <a:t>credit</a:t>
            </a:r>
          </a:p>
          <a:p>
            <a:r>
              <a:rPr lang="en-US" sz="2400" dirty="0" smtClean="0"/>
              <a:t>Blended </a:t>
            </a:r>
            <a:r>
              <a:rPr lang="en-US" sz="2400" dirty="0"/>
              <a:t>learning, also </a:t>
            </a:r>
            <a:r>
              <a:rPr lang="en-US" sz="2400" dirty="0" smtClean="0"/>
              <a:t>called hybrid </a:t>
            </a:r>
            <a:r>
              <a:rPr lang="en-US" sz="2400" dirty="0"/>
              <a:t>learning or mixed mode </a:t>
            </a:r>
            <a:r>
              <a:rPr lang="en-US" sz="2400" dirty="0" smtClean="0"/>
              <a:t>learning, combines </a:t>
            </a:r>
            <a:r>
              <a:rPr lang="en-US" sz="2400" dirty="0"/>
              <a:t>traditional </a:t>
            </a:r>
            <a:r>
              <a:rPr lang="en-US" sz="2400" dirty="0" smtClean="0"/>
              <a:t>classroom-based (F2F</a:t>
            </a:r>
            <a:r>
              <a:rPr lang="en-US" sz="2400" dirty="0"/>
              <a:t>) courses with some type of </a:t>
            </a:r>
            <a:r>
              <a:rPr lang="en-US" sz="2400" dirty="0" smtClean="0"/>
              <a:t>eLearning </a:t>
            </a:r>
            <a:r>
              <a:rPr lang="en-US" sz="2400" dirty="0" smtClean="0"/>
              <a:t>instruction</a:t>
            </a:r>
          </a:p>
          <a:p>
            <a:r>
              <a:rPr lang="en-US" dirty="0"/>
              <a:t>The goal of a blended learning environment is to combine researched best practices with instructional techniques of both traditional F2F and online instruction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Online Schools and Programs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Differentiated </a:t>
            </a:r>
            <a:r>
              <a:rPr lang="en-US" dirty="0" smtClean="0"/>
              <a:t>instruction, also </a:t>
            </a:r>
            <a:r>
              <a:rPr lang="en-US" dirty="0"/>
              <a:t>referred to as differentiated </a:t>
            </a:r>
            <a:r>
              <a:rPr lang="en-US" dirty="0" smtClean="0"/>
              <a:t>learning, involves </a:t>
            </a:r>
            <a:r>
              <a:rPr lang="en-US" dirty="0"/>
              <a:t>providing students with </a:t>
            </a:r>
            <a:r>
              <a:rPr lang="en-US" dirty="0" smtClean="0"/>
              <a:t>different opportunities </a:t>
            </a:r>
            <a:r>
              <a:rPr lang="en-US" dirty="0"/>
              <a:t>and ways to master </a:t>
            </a:r>
            <a:r>
              <a:rPr lang="en-US" dirty="0" smtClean="0"/>
              <a:t>content</a:t>
            </a:r>
          </a:p>
          <a:p>
            <a:r>
              <a:rPr lang="en-US" dirty="0"/>
              <a:t>A multitude of resources available on the Web can help you meet the often-demanding requirements of teaching virtually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86AAC1C-DBDC-41B5-9591-BC128FA304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to Teaching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daily tools you </a:t>
            </a:r>
            <a:r>
              <a:rPr lang="en-US" dirty="0" smtClean="0"/>
              <a:t>may use </a:t>
            </a:r>
            <a:r>
              <a:rPr lang="en-US" dirty="0"/>
              <a:t>as </a:t>
            </a:r>
            <a:r>
              <a:rPr lang="en-US" dirty="0" smtClean="0"/>
              <a:t>an online </a:t>
            </a:r>
            <a:r>
              <a:rPr lang="en-US" dirty="0"/>
              <a:t>teacher include </a:t>
            </a:r>
            <a:endParaRPr lang="en-US" dirty="0" smtClean="0"/>
          </a:p>
          <a:p>
            <a:pPr lvl="1"/>
            <a:r>
              <a:rPr lang="en-US" dirty="0" smtClean="0"/>
              <a:t>course </a:t>
            </a:r>
            <a:r>
              <a:rPr lang="en-US" dirty="0" smtClean="0"/>
              <a:t>administration and/or </a:t>
            </a:r>
            <a:r>
              <a:rPr lang="en-US" dirty="0"/>
              <a:t>learning management </a:t>
            </a:r>
            <a:r>
              <a:rPr lang="en-US" dirty="0" smtClean="0"/>
              <a:t>system (LMS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word processor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presentation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calendar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e-mail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spreadsheet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Web </a:t>
            </a:r>
            <a:r>
              <a:rPr lang="en-US" dirty="0" smtClean="0"/>
              <a:t>browsers</a:t>
            </a:r>
          </a:p>
          <a:p>
            <a:pPr lvl="1"/>
            <a:r>
              <a:rPr lang="en-US" dirty="0" smtClean="0"/>
              <a:t>your </a:t>
            </a:r>
            <a:r>
              <a:rPr lang="en-US" dirty="0" smtClean="0"/>
              <a:t>favorite </a:t>
            </a:r>
            <a:r>
              <a:rPr lang="en-US" dirty="0"/>
              <a:t>Web 2.0 </a:t>
            </a:r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screencast recording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plagiarism </a:t>
            </a:r>
            <a:r>
              <a:rPr lang="en-US" dirty="0" smtClean="0"/>
              <a:t>detection </a:t>
            </a:r>
            <a:r>
              <a:rPr lang="en-US" dirty="0"/>
              <a:t>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Ready – Sign Me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First, you should be well </a:t>
            </a:r>
            <a:r>
              <a:rPr lang="en-US" sz="2400" dirty="0" smtClean="0"/>
              <a:t>informed about </a:t>
            </a:r>
            <a:r>
              <a:rPr lang="en-US" sz="2400" dirty="0"/>
              <a:t>the organization where you </a:t>
            </a:r>
            <a:r>
              <a:rPr lang="en-US" sz="2400" dirty="0" smtClean="0"/>
              <a:t>have applied </a:t>
            </a:r>
            <a:r>
              <a:rPr lang="en-US" sz="2400" dirty="0"/>
              <a:t>to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Be familiar </a:t>
            </a:r>
            <a:r>
              <a:rPr lang="en-US" sz="2400" dirty="0"/>
              <a:t>with the mission statement, </a:t>
            </a:r>
            <a:r>
              <a:rPr lang="en-US" sz="2400" dirty="0" smtClean="0"/>
              <a:t>history, and </a:t>
            </a:r>
            <a:r>
              <a:rPr lang="en-US" sz="2400" dirty="0"/>
              <a:t>other information available that </a:t>
            </a:r>
            <a:r>
              <a:rPr lang="en-US" sz="2400" dirty="0" smtClean="0"/>
              <a:t>will help </a:t>
            </a:r>
            <a:r>
              <a:rPr lang="en-US" sz="2400" dirty="0"/>
              <a:t>you understand whether the culture </a:t>
            </a:r>
            <a:r>
              <a:rPr lang="en-US" sz="2400" dirty="0" smtClean="0"/>
              <a:t>of the </a:t>
            </a:r>
            <a:r>
              <a:rPr lang="en-US" sz="2400" dirty="0"/>
              <a:t>organization is aligned with your </a:t>
            </a:r>
            <a:r>
              <a:rPr lang="en-US" sz="2400" dirty="0" smtClean="0"/>
              <a:t>teaching and </a:t>
            </a:r>
            <a:r>
              <a:rPr lang="en-US" sz="2400" dirty="0"/>
              <a:t>work </a:t>
            </a:r>
            <a:r>
              <a:rPr lang="en-US" sz="2400" dirty="0" smtClean="0"/>
              <a:t>philosophies</a:t>
            </a:r>
          </a:p>
          <a:p>
            <a:r>
              <a:rPr lang="en-US" sz="2400" dirty="0"/>
              <a:t>Before the interview, be sure to take </a:t>
            </a:r>
            <a:r>
              <a:rPr lang="en-US" sz="2400" dirty="0" smtClean="0"/>
              <a:t>an inventory </a:t>
            </a:r>
            <a:r>
              <a:rPr lang="en-US" sz="2400" dirty="0"/>
              <a:t>of your greatest strengths and </a:t>
            </a:r>
            <a:r>
              <a:rPr lang="en-US" sz="2400" dirty="0" smtClean="0"/>
              <a:t>of your </a:t>
            </a:r>
            <a:r>
              <a:rPr lang="en-US" sz="2400" dirty="0"/>
              <a:t>areas for improvement as a teacher, </a:t>
            </a:r>
            <a:r>
              <a:rPr lang="en-US" sz="2400" dirty="0" smtClean="0"/>
              <a:t>a leader</a:t>
            </a:r>
            <a:r>
              <a:rPr lang="en-US" sz="2400" dirty="0"/>
              <a:t>, or a team </a:t>
            </a:r>
            <a:r>
              <a:rPr lang="en-US" sz="2400" dirty="0" smtClean="0"/>
              <a:t>member</a:t>
            </a:r>
          </a:p>
          <a:p>
            <a:r>
              <a:rPr lang="en-US" sz="2400" dirty="0" smtClean="0"/>
              <a:t>One </a:t>
            </a:r>
            <a:r>
              <a:rPr lang="en-US" sz="2400" dirty="0"/>
              <a:t>of the </a:t>
            </a:r>
            <a:r>
              <a:rPr lang="en-US" sz="2400" dirty="0" smtClean="0"/>
              <a:t>best ways </a:t>
            </a:r>
            <a:r>
              <a:rPr lang="en-US" sz="2400" dirty="0"/>
              <a:t>to prepare for your new job is to </a:t>
            </a:r>
            <a:r>
              <a:rPr lang="en-US" sz="2400" dirty="0" smtClean="0"/>
              <a:t>ask questions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Describe online learning and </a:t>
            </a:r>
            <a:r>
              <a:rPr lang="en-US" dirty="0" smtClean="0"/>
              <a:t>virtual environments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how online and </a:t>
            </a:r>
            <a:r>
              <a:rPr lang="en-US" dirty="0" smtClean="0"/>
              <a:t>mobile technologies </a:t>
            </a:r>
            <a:r>
              <a:rPr lang="en-US" dirty="0"/>
              <a:t>are changing the ways </a:t>
            </a:r>
            <a:r>
              <a:rPr lang="en-US" dirty="0" smtClean="0"/>
              <a:t>we teach </a:t>
            </a:r>
            <a:r>
              <a:rPr lang="en-US" dirty="0"/>
              <a:t>and learn</a:t>
            </a:r>
          </a:p>
          <a:p>
            <a:r>
              <a:rPr lang="en-US" dirty="0" smtClean="0"/>
              <a:t>Explain </a:t>
            </a:r>
            <a:r>
              <a:rPr lang="en-US" dirty="0"/>
              <a:t>the differences between 100 </a:t>
            </a:r>
            <a:r>
              <a:rPr lang="en-US" dirty="0" smtClean="0"/>
              <a:t>percent online </a:t>
            </a:r>
            <a:r>
              <a:rPr lang="en-US" dirty="0"/>
              <a:t>and blended learning</a:t>
            </a:r>
          </a:p>
          <a:p>
            <a:r>
              <a:rPr lang="en-US" dirty="0" smtClean="0"/>
              <a:t>Explain </a:t>
            </a:r>
            <a:r>
              <a:rPr lang="en-US" dirty="0"/>
              <a:t>the skills and strategies you </a:t>
            </a:r>
            <a:r>
              <a:rPr lang="en-US" dirty="0" smtClean="0"/>
              <a:t>need to </a:t>
            </a:r>
            <a:r>
              <a:rPr lang="en-US" dirty="0"/>
              <a:t>know as an online </a:t>
            </a:r>
            <a:r>
              <a:rPr lang="en-US" dirty="0" smtClean="0"/>
              <a:t>teacher</a:t>
            </a:r>
          </a:p>
          <a:p>
            <a:r>
              <a:rPr lang="en-US" dirty="0"/>
              <a:t>List characteristics of a virtual school</a:t>
            </a:r>
          </a:p>
          <a:p>
            <a:r>
              <a:rPr lang="en-US" dirty="0"/>
              <a:t>Explain how apps, Web pages, blogs, wikis, and screencasts can be used as tools to enhance teaching and learning</a:t>
            </a:r>
          </a:p>
          <a:p>
            <a:r>
              <a:rPr lang="en-US" dirty="0"/>
              <a:t>Distinguish instructional strategies for differentiated online learning experiences</a:t>
            </a:r>
          </a:p>
          <a:p>
            <a:r>
              <a:rPr lang="en-US" dirty="0"/>
              <a:t>Identify online assessment or </a:t>
            </a:r>
            <a:r>
              <a:rPr lang="en-US" dirty="0" err="1"/>
              <a:t>eAssessment</a:t>
            </a:r>
            <a:r>
              <a:rPr lang="en-US" dirty="0"/>
              <a:t> techniques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9433D6E8-8E55-4BB5-896A-730DDB76C6F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Ready – Sign Me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the curriculum</a:t>
            </a:r>
          </a:p>
          <a:p>
            <a:r>
              <a:rPr lang="en-US" dirty="0" smtClean="0"/>
              <a:t>Create supplemental materials</a:t>
            </a:r>
          </a:p>
          <a:p>
            <a:r>
              <a:rPr lang="en-US" dirty="0" smtClean="0"/>
              <a:t>Compose letters welcoming students to your courses, reminding students of learning goals and deadlines, and giving feedback</a:t>
            </a:r>
          </a:p>
          <a:p>
            <a:r>
              <a:rPr lang="en-US" dirty="0" smtClean="0"/>
              <a:t>Create a screencast</a:t>
            </a:r>
          </a:p>
          <a:p>
            <a:r>
              <a:rPr lang="en-US" dirty="0" smtClean="0"/>
              <a:t>Use an online whiteboard, also known as an eLearning whiteboard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Ready – Sign Me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know the course content and assignments well beforehand</a:t>
            </a:r>
          </a:p>
          <a:p>
            <a:r>
              <a:rPr lang="en-US" dirty="0" smtClean="0"/>
              <a:t>Test the learner experience</a:t>
            </a:r>
          </a:p>
          <a:p>
            <a:r>
              <a:rPr lang="en-US" dirty="0"/>
              <a:t>Teachers with in-depth </a:t>
            </a:r>
            <a:r>
              <a:rPr lang="en-US" dirty="0" smtClean="0"/>
              <a:t>content knowledge </a:t>
            </a:r>
            <a:r>
              <a:rPr lang="en-US" dirty="0"/>
              <a:t>can find multiple ways to </a:t>
            </a:r>
            <a:r>
              <a:rPr lang="en-US" dirty="0" smtClean="0"/>
              <a:t>present the material</a:t>
            </a:r>
          </a:p>
          <a:p>
            <a:r>
              <a:rPr lang="en-US" dirty="0"/>
              <a:t>An established </a:t>
            </a:r>
            <a:r>
              <a:rPr lang="en-US" dirty="0" smtClean="0"/>
              <a:t>curriculum should </a:t>
            </a:r>
            <a:r>
              <a:rPr lang="en-US" dirty="0"/>
              <a:t>have been developed to </a:t>
            </a:r>
            <a:r>
              <a:rPr lang="en-US" dirty="0" smtClean="0"/>
              <a:t>rigorous standards </a:t>
            </a:r>
            <a:r>
              <a:rPr lang="en-US" dirty="0"/>
              <a:t>and include age, grade, and </a:t>
            </a:r>
            <a:r>
              <a:rPr lang="en-US" dirty="0" smtClean="0"/>
              <a:t>content appropriate questions</a:t>
            </a:r>
          </a:p>
          <a:p>
            <a:pPr lvl="1"/>
            <a:r>
              <a:rPr lang="en-US" dirty="0"/>
              <a:t>You should present Bloom’s </a:t>
            </a:r>
            <a:r>
              <a:rPr lang="en-US" dirty="0" smtClean="0"/>
              <a:t>Taxonomy to </a:t>
            </a:r>
            <a:r>
              <a:rPr lang="en-US" dirty="0"/>
              <a:t>students so they can understand </a:t>
            </a:r>
            <a:r>
              <a:rPr lang="en-US" dirty="0" smtClean="0"/>
              <a:t>and strive </a:t>
            </a:r>
            <a:r>
              <a:rPr lang="en-US" dirty="0"/>
              <a:t>for higher levels of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Ready – Sign Me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Time management is the process </a:t>
            </a:r>
            <a:r>
              <a:rPr lang="en-US" sz="2400" dirty="0" smtClean="0"/>
              <a:t>you develop </a:t>
            </a:r>
            <a:r>
              <a:rPr lang="en-US" sz="2400" dirty="0"/>
              <a:t>and tools you use to organize </a:t>
            </a:r>
            <a:r>
              <a:rPr lang="en-US" sz="2400" dirty="0" smtClean="0"/>
              <a:t>your day </a:t>
            </a:r>
            <a:r>
              <a:rPr lang="en-US" sz="2400" dirty="0"/>
              <a:t>to be more efficient and </a:t>
            </a:r>
            <a:r>
              <a:rPr lang="en-US" sz="2400" dirty="0" smtClean="0"/>
              <a:t>productive</a:t>
            </a:r>
          </a:p>
          <a:p>
            <a:pPr lvl="1"/>
            <a:r>
              <a:rPr lang="en-US" sz="2400" dirty="0" smtClean="0"/>
              <a:t>Virtual office hours</a:t>
            </a:r>
          </a:p>
          <a:p>
            <a:r>
              <a:rPr lang="en-US" sz="2400" dirty="0" smtClean="0"/>
              <a:t>When you </a:t>
            </a:r>
            <a:r>
              <a:rPr lang="en-US" sz="2400" dirty="0"/>
              <a:t>establish your schedule, be sure </a:t>
            </a:r>
            <a:r>
              <a:rPr lang="en-US" sz="2400" dirty="0" smtClean="0"/>
              <a:t>to know </a:t>
            </a:r>
            <a:r>
              <a:rPr lang="en-US" sz="2400" dirty="0"/>
              <a:t>the expectations of your </a:t>
            </a:r>
            <a:r>
              <a:rPr lang="en-US" sz="2400" dirty="0" smtClean="0"/>
              <a:t>school and district</a:t>
            </a:r>
          </a:p>
          <a:p>
            <a:r>
              <a:rPr lang="en-US" sz="2400" dirty="0"/>
              <a:t>Crafting a schedule that works </a:t>
            </a:r>
            <a:r>
              <a:rPr lang="en-US" sz="2400" dirty="0" smtClean="0"/>
              <a:t>takes time </a:t>
            </a:r>
            <a:r>
              <a:rPr lang="en-US" sz="2400" dirty="0"/>
              <a:t>and, once created, your schedule </a:t>
            </a:r>
            <a:r>
              <a:rPr lang="en-US" sz="2400" dirty="0" smtClean="0"/>
              <a:t>will require </a:t>
            </a:r>
            <a:r>
              <a:rPr lang="en-US" sz="2400" dirty="0"/>
              <a:t>constant </a:t>
            </a:r>
            <a:r>
              <a:rPr lang="en-US" sz="2400" dirty="0" smtClean="0"/>
              <a:t>adjustments</a:t>
            </a:r>
          </a:p>
          <a:p>
            <a:r>
              <a:rPr lang="en-US" sz="2400" dirty="0"/>
              <a:t>You will want to break down your </a:t>
            </a:r>
            <a:r>
              <a:rPr lang="en-US" sz="2400" dirty="0" smtClean="0"/>
              <a:t>day and </a:t>
            </a:r>
            <a:r>
              <a:rPr lang="en-US" sz="2400" dirty="0"/>
              <a:t>create a daily to do list of what </a:t>
            </a:r>
            <a:r>
              <a:rPr lang="en-US" sz="2400" dirty="0" smtClean="0"/>
              <a:t>you need </a:t>
            </a:r>
            <a:r>
              <a:rPr lang="en-US" sz="2400" dirty="0"/>
              <a:t>to do and what you want to accomplish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Ready – Sign Me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teaching is a method of </a:t>
            </a:r>
            <a:r>
              <a:rPr lang="en-US" dirty="0" smtClean="0"/>
              <a:t>instruction in </a:t>
            </a:r>
            <a:r>
              <a:rPr lang="en-US" dirty="0"/>
              <a:t>which two or more teachers </a:t>
            </a:r>
            <a:r>
              <a:rPr lang="en-US" dirty="0" smtClean="0"/>
              <a:t>work together </a:t>
            </a:r>
            <a:r>
              <a:rPr lang="en-US" dirty="0"/>
              <a:t>to combine their individual </a:t>
            </a:r>
            <a:r>
              <a:rPr lang="en-US" dirty="0" smtClean="0"/>
              <a:t>talents into </a:t>
            </a:r>
            <a:r>
              <a:rPr lang="en-US" dirty="0"/>
              <a:t>one class or </a:t>
            </a:r>
            <a:r>
              <a:rPr lang="en-US" dirty="0" smtClean="0"/>
              <a:t>course</a:t>
            </a:r>
          </a:p>
          <a:p>
            <a:r>
              <a:rPr lang="en-US" dirty="0"/>
              <a:t>Whether you teach in a </a:t>
            </a:r>
            <a:r>
              <a:rPr lang="en-US" dirty="0" smtClean="0"/>
              <a:t>brick-and-mortar school</a:t>
            </a:r>
            <a:r>
              <a:rPr lang="en-US" dirty="0"/>
              <a:t>, you teach online, or </a:t>
            </a:r>
            <a:r>
              <a:rPr lang="en-US" dirty="0" smtClean="0"/>
              <a:t>you teach </a:t>
            </a:r>
            <a:r>
              <a:rPr lang="en-US" dirty="0"/>
              <a:t>a blended course, you should </a:t>
            </a:r>
            <a:r>
              <a:rPr lang="en-US" dirty="0" smtClean="0"/>
              <a:t>establish a </a:t>
            </a:r>
            <a:r>
              <a:rPr lang="en-US" dirty="0"/>
              <a:t>home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mLearning</a:t>
            </a:r>
            <a:r>
              <a:rPr lang="en-US" sz="2400" dirty="0"/>
              <a:t> is a type of learning </a:t>
            </a:r>
            <a:r>
              <a:rPr lang="en-US" sz="2400" dirty="0" smtClean="0"/>
              <a:t>that incorporates </a:t>
            </a:r>
            <a:r>
              <a:rPr lang="en-US" sz="2400" dirty="0"/>
              <a:t>the use of cost </a:t>
            </a:r>
            <a:r>
              <a:rPr lang="en-US" sz="2400" dirty="0" smtClean="0"/>
              <a:t>efficient, lightweight</a:t>
            </a:r>
            <a:r>
              <a:rPr lang="en-US" sz="2400" dirty="0"/>
              <a:t>, portable devices such </a:t>
            </a:r>
            <a:r>
              <a:rPr lang="en-US" sz="2400" dirty="0" smtClean="0"/>
              <a:t>as smartphones </a:t>
            </a:r>
            <a:r>
              <a:rPr lang="en-US" sz="2400" dirty="0"/>
              <a:t>or tablet </a:t>
            </a:r>
            <a:r>
              <a:rPr lang="en-US" sz="2400" dirty="0" smtClean="0"/>
              <a:t>computers</a:t>
            </a:r>
          </a:p>
          <a:p>
            <a:r>
              <a:rPr lang="en-US" sz="2400" dirty="0" smtClean="0"/>
              <a:t>Today, there </a:t>
            </a:r>
            <a:r>
              <a:rPr lang="en-US" sz="2400" dirty="0"/>
              <a:t>are over 50,000 apps that were </a:t>
            </a:r>
            <a:r>
              <a:rPr lang="en-US" sz="2400" dirty="0" smtClean="0"/>
              <a:t>created specifically </a:t>
            </a:r>
            <a:r>
              <a:rPr lang="en-US" sz="2400" dirty="0"/>
              <a:t>for educational purposes, </a:t>
            </a:r>
            <a:r>
              <a:rPr lang="en-US" sz="2400" dirty="0" smtClean="0"/>
              <a:t>including thousands </a:t>
            </a:r>
            <a:r>
              <a:rPr lang="en-US" sz="2400" dirty="0"/>
              <a:t>for K-12 teachers and </a:t>
            </a:r>
            <a:r>
              <a:rPr lang="en-US" sz="2400" dirty="0" smtClean="0"/>
              <a:t>students</a:t>
            </a:r>
          </a:p>
          <a:p>
            <a:r>
              <a:rPr lang="en-US" sz="2400" dirty="0"/>
              <a:t>A rapidly emerging trend is the use </a:t>
            </a:r>
            <a:r>
              <a:rPr lang="en-US" sz="2400" dirty="0" smtClean="0"/>
              <a:t>of curriculum-specific </a:t>
            </a:r>
            <a:r>
              <a:rPr lang="en-US" sz="2400" dirty="0"/>
              <a:t>apps on mobile </a:t>
            </a:r>
            <a:r>
              <a:rPr lang="en-US" sz="2400" dirty="0" smtClean="0"/>
              <a:t>devices or </a:t>
            </a:r>
            <a:r>
              <a:rPr lang="en-US" sz="2400" dirty="0"/>
              <a:t>mobile learning apps to supplement </a:t>
            </a:r>
            <a:r>
              <a:rPr lang="en-US" sz="2400" dirty="0" smtClean="0"/>
              <a:t>online teaching </a:t>
            </a:r>
            <a:r>
              <a:rPr lang="en-US" sz="2400" dirty="0"/>
              <a:t>and learning, a concept called </a:t>
            </a:r>
            <a:r>
              <a:rPr lang="en-US" sz="2400" dirty="0" smtClean="0"/>
              <a:t>app-based learning </a:t>
            </a:r>
            <a:r>
              <a:rPr lang="en-US" sz="2400" dirty="0"/>
              <a:t>or app-enhanced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User-friendly </a:t>
            </a:r>
            <a:r>
              <a:rPr lang="en-US" dirty="0"/>
              <a:t>Web </a:t>
            </a:r>
            <a:r>
              <a:rPr lang="en-US" dirty="0" smtClean="0"/>
              <a:t>development programs </a:t>
            </a:r>
            <a:r>
              <a:rPr lang="en-US" dirty="0"/>
              <a:t>allow teachers, </a:t>
            </a:r>
            <a:r>
              <a:rPr lang="en-US" dirty="0" smtClean="0"/>
              <a:t>students, and </a:t>
            </a:r>
            <a:r>
              <a:rPr lang="en-US" dirty="0"/>
              <a:t>other users to create their own </a:t>
            </a:r>
            <a:r>
              <a:rPr lang="en-US" dirty="0" smtClean="0"/>
              <a:t>Web resource </a:t>
            </a:r>
            <a:r>
              <a:rPr lang="en-US" dirty="0"/>
              <a:t>pages using basic word </a:t>
            </a:r>
            <a:r>
              <a:rPr lang="en-US" dirty="0" smtClean="0"/>
              <a:t>processing skills</a:t>
            </a:r>
          </a:p>
          <a:p>
            <a:pPr lvl="1"/>
            <a:r>
              <a:rPr lang="en-US" dirty="0" smtClean="0"/>
              <a:t>Google Sites</a:t>
            </a:r>
          </a:p>
          <a:p>
            <a:pPr lvl="1"/>
            <a:r>
              <a:rPr lang="en-US" dirty="0" err="1" smtClean="0"/>
              <a:t>WebBlender</a:t>
            </a:r>
            <a:r>
              <a:rPr lang="en-US" dirty="0" smtClean="0"/>
              <a:t> 2</a:t>
            </a:r>
          </a:p>
          <a:p>
            <a:pPr lvl="1"/>
            <a:r>
              <a:rPr lang="en-US" dirty="0" err="1" smtClean="0"/>
              <a:t>iWeb</a:t>
            </a:r>
            <a:endParaRPr lang="en-US" dirty="0" smtClean="0"/>
          </a:p>
          <a:p>
            <a:pPr lvl="1"/>
            <a:r>
              <a:rPr lang="en-US" dirty="0" err="1" smtClean="0"/>
              <a:t>TeacherWeb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90" y="2769343"/>
            <a:ext cx="4498975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9" y="2743200"/>
            <a:ext cx="4498975" cy="339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65" y="2769343"/>
            <a:ext cx="4666639" cy="33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can use blogs </a:t>
            </a:r>
            <a:r>
              <a:rPr lang="en-US" dirty="0" smtClean="0"/>
              <a:t>to practice </a:t>
            </a:r>
            <a:r>
              <a:rPr lang="en-US" dirty="0"/>
              <a:t>writing and communication </a:t>
            </a:r>
            <a:r>
              <a:rPr lang="en-US" dirty="0" smtClean="0"/>
              <a:t>skills</a:t>
            </a:r>
            <a:endParaRPr lang="en-US" dirty="0"/>
          </a:p>
          <a:p>
            <a:r>
              <a:rPr lang="en-US" dirty="0"/>
              <a:t>Teachers can use </a:t>
            </a:r>
            <a:r>
              <a:rPr lang="en-US" dirty="0" smtClean="0"/>
              <a:t>blogs </a:t>
            </a:r>
            <a:r>
              <a:rPr lang="en-US" dirty="0"/>
              <a:t>to post daily </a:t>
            </a:r>
            <a:r>
              <a:rPr lang="en-US" dirty="0" smtClean="0"/>
              <a:t>or weekly </a:t>
            </a:r>
            <a:r>
              <a:rPr lang="en-US" dirty="0"/>
              <a:t>assignments, generate </a:t>
            </a:r>
            <a:r>
              <a:rPr lang="en-US" dirty="0" smtClean="0"/>
              <a:t>thoughts, stimulate </a:t>
            </a:r>
            <a:r>
              <a:rPr lang="en-US" dirty="0"/>
              <a:t>classroom discussion, </a:t>
            </a:r>
            <a:r>
              <a:rPr lang="en-US" dirty="0" smtClean="0"/>
              <a:t>connect with </a:t>
            </a:r>
            <a:r>
              <a:rPr lang="en-US" dirty="0"/>
              <a:t>parents, and much more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3283272" cy="27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" y="1143000"/>
            <a:ext cx="82013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ease of </a:t>
            </a:r>
            <a:r>
              <a:rPr lang="en-US" dirty="0"/>
              <a:t>interaction and operation makes a </a:t>
            </a:r>
            <a:r>
              <a:rPr lang="en-US" dirty="0" smtClean="0"/>
              <a:t>wiki a </a:t>
            </a:r>
            <a:r>
              <a:rPr lang="en-US" dirty="0"/>
              <a:t>great tool for group authoring — a </a:t>
            </a:r>
            <a:r>
              <a:rPr lang="en-US" dirty="0" smtClean="0"/>
              <a:t>powerful tool </a:t>
            </a:r>
            <a:r>
              <a:rPr lang="en-US" dirty="0"/>
              <a:t>for use in teaching students </a:t>
            </a:r>
            <a:r>
              <a:rPr lang="en-US" dirty="0" smtClean="0"/>
              <a:t>team work</a:t>
            </a:r>
            <a:r>
              <a:rPr lang="en-US" dirty="0"/>
              <a:t>, writing skills, and so much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Wikipedia</a:t>
            </a:r>
          </a:p>
          <a:p>
            <a:r>
              <a:rPr lang="en-US" dirty="0"/>
              <a:t>You can integrate wikis in virtually </a:t>
            </a:r>
            <a:r>
              <a:rPr lang="en-US" dirty="0" smtClean="0"/>
              <a:t>any curriculum</a:t>
            </a:r>
          </a:p>
          <a:p>
            <a:r>
              <a:rPr lang="en-US" dirty="0"/>
              <a:t>Wikis are great tools for </a:t>
            </a:r>
            <a:r>
              <a:rPr lang="en-US" dirty="0" smtClean="0"/>
              <a:t>journalism and </a:t>
            </a:r>
            <a:r>
              <a:rPr lang="en-US" dirty="0"/>
              <a:t>collaborative </a:t>
            </a:r>
            <a:r>
              <a:rPr lang="en-US" dirty="0" smtClean="0"/>
              <a:t>writing</a:t>
            </a:r>
          </a:p>
          <a:p>
            <a:r>
              <a:rPr lang="en-US" dirty="0"/>
              <a:t>There are numerous Web </a:t>
            </a:r>
            <a:r>
              <a:rPr lang="en-US" dirty="0" smtClean="0"/>
              <a:t>sites that </a:t>
            </a:r>
            <a:r>
              <a:rPr lang="en-US" dirty="0"/>
              <a:t>will walk you through creating a </a:t>
            </a:r>
            <a:r>
              <a:rPr lang="en-US" dirty="0" smtClean="0"/>
              <a:t>wiki and </a:t>
            </a:r>
            <a:r>
              <a:rPr lang="en-US" dirty="0"/>
              <a:t>will even host your wiki for free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" y="1066800"/>
            <a:ext cx="834564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Distance education, also called </a:t>
            </a:r>
            <a:r>
              <a:rPr lang="en-US" sz="2400" dirty="0" smtClean="0"/>
              <a:t>distance learning</a:t>
            </a:r>
            <a:r>
              <a:rPr lang="en-US" sz="2400" dirty="0"/>
              <a:t>, and distributed learning, </a:t>
            </a:r>
            <a:r>
              <a:rPr lang="en-US" sz="2400" dirty="0" smtClean="0"/>
              <a:t>is defined </a:t>
            </a:r>
            <a:r>
              <a:rPr lang="en-US" sz="2400" dirty="0"/>
              <a:t>as the delivery of instruction </a:t>
            </a:r>
            <a:r>
              <a:rPr lang="en-US" sz="2400" dirty="0" smtClean="0"/>
              <a:t>from one </a:t>
            </a:r>
            <a:r>
              <a:rPr lang="en-US" sz="2400" dirty="0"/>
              <a:t>location to </a:t>
            </a:r>
            <a:r>
              <a:rPr lang="en-US" sz="2400" dirty="0" smtClean="0"/>
              <a:t>another</a:t>
            </a:r>
          </a:p>
          <a:p>
            <a:r>
              <a:rPr lang="en-US" sz="2400" dirty="0" smtClean="0"/>
              <a:t>A Web-based course (also called an online course or eLearning course) is a course delivered via the Web</a:t>
            </a:r>
          </a:p>
          <a:p>
            <a:r>
              <a:rPr lang="en-US" sz="2400" dirty="0" smtClean="0"/>
              <a:t>Online education may be:</a:t>
            </a:r>
          </a:p>
          <a:p>
            <a:pPr lvl="1"/>
            <a:r>
              <a:rPr lang="en-US" sz="2400" dirty="0" smtClean="0"/>
              <a:t>Synchronous</a:t>
            </a:r>
          </a:p>
          <a:p>
            <a:pPr lvl="1"/>
            <a:r>
              <a:rPr lang="en-US" sz="2400" dirty="0" smtClean="0"/>
              <a:t>Asynchronous</a:t>
            </a:r>
          </a:p>
          <a:p>
            <a:pPr lvl="1"/>
            <a:r>
              <a:rPr lang="en-US" sz="2400" dirty="0" smtClean="0"/>
              <a:t>Instructor-led</a:t>
            </a:r>
          </a:p>
          <a:p>
            <a:pPr lvl="1"/>
            <a:r>
              <a:rPr lang="en-US" sz="2400" dirty="0" smtClean="0"/>
              <a:t>Self-paced</a:t>
            </a:r>
          </a:p>
          <a:p>
            <a:pPr lvl="1"/>
            <a:r>
              <a:rPr lang="en-US" sz="2400" dirty="0" smtClean="0"/>
              <a:t>Combination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Podcasts are a popular way people </a:t>
            </a:r>
            <a:r>
              <a:rPr lang="en-US" sz="2400" dirty="0" smtClean="0"/>
              <a:t>share information </a:t>
            </a:r>
            <a:r>
              <a:rPr lang="en-US" sz="2400" dirty="0"/>
              <a:t>on the Web using </a:t>
            </a:r>
            <a:r>
              <a:rPr lang="en-US" sz="2400" dirty="0" smtClean="0"/>
              <a:t>audio</a:t>
            </a:r>
          </a:p>
          <a:p>
            <a:r>
              <a:rPr lang="en-US" sz="2400" dirty="0" smtClean="0"/>
              <a:t>A podcast </a:t>
            </a:r>
            <a:r>
              <a:rPr lang="en-US" sz="2400" dirty="0"/>
              <a:t>is recorded audio stored in a file </a:t>
            </a:r>
            <a:r>
              <a:rPr lang="en-US" sz="2400" dirty="0" smtClean="0"/>
              <a:t>on a </a:t>
            </a:r>
            <a:r>
              <a:rPr lang="en-US" sz="2400" dirty="0"/>
              <a:t>Web </a:t>
            </a:r>
            <a:r>
              <a:rPr lang="en-US" sz="2400" dirty="0" smtClean="0"/>
              <a:t>site</a:t>
            </a:r>
          </a:p>
          <a:p>
            <a:pPr lvl="1"/>
            <a:r>
              <a:rPr lang="en-US" sz="2400" dirty="0" smtClean="0"/>
              <a:t>Video podcast (</a:t>
            </a:r>
            <a:r>
              <a:rPr lang="en-US" sz="2400" dirty="0" err="1" smtClean="0"/>
              <a:t>vodcast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The host or author of a </a:t>
            </a:r>
            <a:r>
              <a:rPr lang="en-US" sz="2400" dirty="0" smtClean="0"/>
              <a:t>podcast is </a:t>
            </a:r>
            <a:r>
              <a:rPr lang="en-US" sz="2400" dirty="0"/>
              <a:t>often called a </a:t>
            </a:r>
            <a:r>
              <a:rPr lang="en-US" sz="2400" dirty="0" smtClean="0"/>
              <a:t>podcaster</a:t>
            </a:r>
          </a:p>
          <a:p>
            <a:r>
              <a:rPr lang="en-US" sz="2400" dirty="0"/>
              <a:t>A podcast can be downloaded to </a:t>
            </a:r>
            <a:r>
              <a:rPr lang="en-US" sz="2400" dirty="0" smtClean="0"/>
              <a:t>a computer </a:t>
            </a:r>
            <a:r>
              <a:rPr lang="en-US" sz="2400" dirty="0"/>
              <a:t>or many mobile </a:t>
            </a:r>
            <a:r>
              <a:rPr lang="en-US" sz="2400" dirty="0" smtClean="0"/>
              <a:t>devices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/>
              <a:t>create a podcast, you </a:t>
            </a:r>
            <a:r>
              <a:rPr lang="en-US" sz="2400" dirty="0" smtClean="0"/>
              <a:t>need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smtClean="0"/>
              <a:t>computer with </a:t>
            </a:r>
            <a:r>
              <a:rPr lang="en-US" sz="2000" dirty="0"/>
              <a:t>a microphone to capture </a:t>
            </a:r>
            <a:r>
              <a:rPr lang="en-US" sz="2000" dirty="0" smtClean="0"/>
              <a:t>the audio </a:t>
            </a:r>
            <a:r>
              <a:rPr lang="en-US" sz="2000" dirty="0" smtClean="0"/>
              <a:t>input</a:t>
            </a:r>
          </a:p>
          <a:p>
            <a:pPr lvl="1"/>
            <a:r>
              <a:rPr lang="en-US" sz="2000" dirty="0" smtClean="0"/>
              <a:t>software </a:t>
            </a:r>
            <a:r>
              <a:rPr lang="en-US" sz="2000" dirty="0"/>
              <a:t>that allows you </a:t>
            </a:r>
            <a:r>
              <a:rPr lang="en-US" sz="2000" dirty="0" smtClean="0"/>
              <a:t>to export </a:t>
            </a:r>
            <a:r>
              <a:rPr lang="en-US" sz="2000" dirty="0"/>
              <a:t>the audio file in the MP3 file </a:t>
            </a:r>
            <a:r>
              <a:rPr lang="en-US" sz="2000" dirty="0" smtClean="0"/>
              <a:t>format</a:t>
            </a:r>
          </a:p>
          <a:p>
            <a:pPr lvl="1"/>
            <a:r>
              <a:rPr lang="en-US" sz="2000" dirty="0" smtClean="0"/>
              <a:t>software </a:t>
            </a:r>
            <a:r>
              <a:rPr lang="en-US" sz="2000" dirty="0"/>
              <a:t>that lets you create an RSS </a:t>
            </a:r>
            <a:r>
              <a:rPr lang="en-US" sz="2000" dirty="0" smtClean="0"/>
              <a:t>feed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site to upload your podcast 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50" dirty="0" smtClean="0"/>
              <a:t>Multimedia authoring </a:t>
            </a:r>
            <a:r>
              <a:rPr lang="en-US" sz="2750" dirty="0"/>
              <a:t>software is used to </a:t>
            </a:r>
            <a:r>
              <a:rPr lang="en-US" sz="2750" dirty="0" smtClean="0"/>
              <a:t>create</a:t>
            </a:r>
          </a:p>
          <a:p>
            <a:pPr lvl="1"/>
            <a:r>
              <a:rPr lang="en-US" sz="2350" dirty="0" smtClean="0"/>
              <a:t>electronic presentations</a:t>
            </a:r>
          </a:p>
          <a:p>
            <a:pPr lvl="1"/>
            <a:r>
              <a:rPr lang="en-US" sz="2350" dirty="0" smtClean="0"/>
              <a:t>simulations</a:t>
            </a:r>
          </a:p>
          <a:p>
            <a:pPr lvl="1"/>
            <a:r>
              <a:rPr lang="en-US" sz="2350" dirty="0" smtClean="0"/>
              <a:t>and </a:t>
            </a:r>
            <a:r>
              <a:rPr lang="en-US" sz="2350" dirty="0" smtClean="0"/>
              <a:t>software </a:t>
            </a:r>
            <a:r>
              <a:rPr lang="en-US" sz="2350" dirty="0"/>
              <a:t>demonstrations that can </a:t>
            </a:r>
            <a:r>
              <a:rPr lang="en-US" sz="2350" dirty="0" smtClean="0"/>
              <a:t>include</a:t>
            </a:r>
          </a:p>
          <a:p>
            <a:pPr lvl="2"/>
            <a:r>
              <a:rPr lang="en-US" sz="2150" dirty="0" smtClean="0"/>
              <a:t>text</a:t>
            </a:r>
          </a:p>
          <a:p>
            <a:pPr lvl="2"/>
            <a:r>
              <a:rPr lang="en-US" sz="2150" dirty="0" smtClean="0"/>
              <a:t>graphics</a:t>
            </a:r>
          </a:p>
          <a:p>
            <a:pPr lvl="2"/>
            <a:r>
              <a:rPr lang="en-US" sz="2150" dirty="0"/>
              <a:t>v</a:t>
            </a:r>
            <a:r>
              <a:rPr lang="en-US" sz="2150" dirty="0" smtClean="0"/>
              <a:t>ideo</a:t>
            </a:r>
          </a:p>
          <a:p>
            <a:pPr lvl="2"/>
            <a:r>
              <a:rPr lang="en-US" sz="2150" dirty="0" smtClean="0"/>
              <a:t>audio</a:t>
            </a:r>
          </a:p>
          <a:p>
            <a:pPr lvl="2"/>
            <a:r>
              <a:rPr lang="en-US" sz="2150" dirty="0" smtClean="0"/>
              <a:t>animation</a:t>
            </a:r>
          </a:p>
          <a:p>
            <a:pPr lvl="2"/>
            <a:r>
              <a:rPr lang="en-US" sz="2150" dirty="0" smtClean="0"/>
              <a:t>and </a:t>
            </a:r>
            <a:r>
              <a:rPr lang="en-US" sz="2150" dirty="0"/>
              <a:t>screen </a:t>
            </a:r>
            <a:r>
              <a:rPr lang="en-US" sz="2150" dirty="0" smtClean="0"/>
              <a:t>captures</a:t>
            </a:r>
          </a:p>
          <a:p>
            <a:r>
              <a:rPr lang="en-US" sz="2750" b="1" dirty="0" err="1"/>
              <a:t>Camtasia</a:t>
            </a:r>
            <a:r>
              <a:rPr lang="en-US" sz="2750" b="1" dirty="0"/>
              <a:t> </a:t>
            </a:r>
            <a:r>
              <a:rPr lang="en-US" sz="2750" b="1" dirty="0" smtClean="0"/>
              <a:t>Studio </a:t>
            </a:r>
            <a:r>
              <a:rPr lang="en-US" sz="2750" dirty="0" smtClean="0"/>
              <a:t>is </a:t>
            </a:r>
            <a:r>
              <a:rPr lang="en-US" sz="2750" dirty="0"/>
              <a:t>a powerful, yet easy to </a:t>
            </a:r>
            <a:r>
              <a:rPr lang="en-US" sz="2750" dirty="0" smtClean="0"/>
              <a:t>use solution </a:t>
            </a:r>
            <a:r>
              <a:rPr lang="en-US" sz="2750" dirty="0"/>
              <a:t>for you and your students </a:t>
            </a:r>
            <a:r>
              <a:rPr lang="en-US" sz="2750" dirty="0" smtClean="0"/>
              <a:t>to record</a:t>
            </a:r>
            <a:r>
              <a:rPr lang="en-US" sz="2750" dirty="0"/>
              <a:t>, edit, and share high-quality </a:t>
            </a:r>
            <a:r>
              <a:rPr lang="en-US" sz="2750" dirty="0" smtClean="0"/>
              <a:t>instructional videos</a:t>
            </a:r>
            <a:r>
              <a:rPr lang="en-US" sz="2750" dirty="0"/>
              <a:t>, student-created </a:t>
            </a:r>
            <a:r>
              <a:rPr lang="en-US" sz="2750" dirty="0" smtClean="0"/>
              <a:t>video-based projects</a:t>
            </a:r>
            <a:r>
              <a:rPr lang="en-US" sz="2750" dirty="0"/>
              <a:t>, and more on the Web, via </a:t>
            </a:r>
            <a:r>
              <a:rPr lang="en-US" sz="2750" dirty="0" smtClean="0"/>
              <a:t>CDs, via </a:t>
            </a:r>
            <a:r>
              <a:rPr lang="en-US" sz="2750" dirty="0"/>
              <a:t>DVDs, and via mobile devices, </a:t>
            </a:r>
            <a:r>
              <a:rPr lang="en-US" sz="2750" dirty="0" smtClean="0"/>
              <a:t>including tablets</a:t>
            </a:r>
            <a:r>
              <a:rPr lang="en-US" sz="2750" dirty="0"/>
              <a:t>, smartphones, and iPods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instructional or supplemental </a:t>
            </a:r>
            <a:r>
              <a:rPr lang="en-US" dirty="0" smtClean="0"/>
              <a:t>materials should </a:t>
            </a:r>
            <a:r>
              <a:rPr lang="en-US" dirty="0"/>
              <a:t>include an appraisal or </a:t>
            </a:r>
            <a:r>
              <a:rPr lang="en-US" dirty="0" smtClean="0"/>
              <a:t>assessment tool</a:t>
            </a:r>
          </a:p>
          <a:p>
            <a:r>
              <a:rPr lang="en-US" dirty="0"/>
              <a:t>A rubric is an </a:t>
            </a:r>
            <a:r>
              <a:rPr lang="en-US" dirty="0" smtClean="0"/>
              <a:t>explicit set </a:t>
            </a:r>
            <a:r>
              <a:rPr lang="en-US" dirty="0"/>
              <a:t>of criteria that the student can use to </a:t>
            </a:r>
            <a:r>
              <a:rPr lang="en-US" dirty="0" smtClean="0"/>
              <a:t>self-evaluate his </a:t>
            </a:r>
            <a:r>
              <a:rPr lang="en-US" dirty="0"/>
              <a:t>or her work prior to </a:t>
            </a:r>
            <a:r>
              <a:rPr lang="en-US" dirty="0" smtClean="0"/>
              <a:t>submission and </a:t>
            </a:r>
            <a:r>
              <a:rPr lang="en-US" dirty="0"/>
              <a:t>that the teacher can use to provide </a:t>
            </a:r>
            <a:r>
              <a:rPr lang="en-US" dirty="0" smtClean="0"/>
              <a:t>feedback to </a:t>
            </a:r>
            <a:r>
              <a:rPr lang="en-US" dirty="0"/>
              <a:t>the </a:t>
            </a:r>
            <a:r>
              <a:rPr lang="en-US" dirty="0" smtClean="0"/>
              <a:t>student</a:t>
            </a:r>
          </a:p>
          <a:p>
            <a:r>
              <a:rPr lang="en-US" dirty="0"/>
              <a:t>Alternative assessment uses </a:t>
            </a:r>
            <a:r>
              <a:rPr lang="en-US" dirty="0" smtClean="0"/>
              <a:t>nontraditional methods </a:t>
            </a:r>
            <a:r>
              <a:rPr lang="en-US" dirty="0"/>
              <a:t>to determine </a:t>
            </a:r>
            <a:r>
              <a:rPr lang="en-US" dirty="0" smtClean="0"/>
              <a:t>whether students </a:t>
            </a:r>
            <a:r>
              <a:rPr lang="en-US" dirty="0"/>
              <a:t>have mastered the appropriate </a:t>
            </a:r>
            <a:r>
              <a:rPr lang="en-US" dirty="0" smtClean="0"/>
              <a:t>content and </a:t>
            </a:r>
            <a:r>
              <a:rPr lang="en-US" dirty="0"/>
              <a:t>skill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86AAC1C-DBDC-41B5-9591-BC128FA304C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Formative assessment </a:t>
            </a:r>
            <a:r>
              <a:rPr lang="en-US" dirty="0" smtClean="0"/>
              <a:t>is the </a:t>
            </a:r>
            <a:r>
              <a:rPr lang="en-US" dirty="0"/>
              <a:t>evaluation of student learning based </a:t>
            </a:r>
            <a:r>
              <a:rPr lang="en-US" dirty="0" smtClean="0"/>
              <a:t>on a </a:t>
            </a:r>
            <a:r>
              <a:rPr lang="en-US" dirty="0"/>
              <a:t>specific time span at multiple points </a:t>
            </a:r>
            <a:r>
              <a:rPr lang="en-US" dirty="0" smtClean="0"/>
              <a:t>by gathering </a:t>
            </a:r>
            <a:r>
              <a:rPr lang="en-US" dirty="0"/>
              <a:t>various activities and </a:t>
            </a:r>
            <a:r>
              <a:rPr lang="en-US" dirty="0" smtClean="0"/>
              <a:t>assignments to </a:t>
            </a:r>
            <a:r>
              <a:rPr lang="en-US" dirty="0"/>
              <a:t>make sure the learner is developing </a:t>
            </a:r>
            <a:r>
              <a:rPr lang="en-US" dirty="0" smtClean="0"/>
              <a:t>the knowledge</a:t>
            </a:r>
            <a:r>
              <a:rPr lang="en-US" dirty="0"/>
              <a:t>, skills, and ability to master </a:t>
            </a:r>
            <a:r>
              <a:rPr lang="en-US" dirty="0" smtClean="0"/>
              <a:t>the content</a:t>
            </a:r>
          </a:p>
          <a:p>
            <a:r>
              <a:rPr lang="en-US" dirty="0" smtClean="0"/>
              <a:t>Summative </a:t>
            </a:r>
            <a:r>
              <a:rPr lang="en-US" dirty="0"/>
              <a:t>assessment is the </a:t>
            </a:r>
            <a:r>
              <a:rPr lang="en-US" dirty="0" smtClean="0"/>
              <a:t>process of </a:t>
            </a:r>
            <a:r>
              <a:rPr lang="en-US" dirty="0"/>
              <a:t>evaluating the student learning </a:t>
            </a:r>
            <a:r>
              <a:rPr lang="en-US" dirty="0" smtClean="0"/>
              <a:t>at any </a:t>
            </a:r>
            <a:r>
              <a:rPr lang="en-US" dirty="0"/>
              <a:t>given point in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Education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delivery of distance learning courses can take on different forms</a:t>
            </a:r>
          </a:p>
          <a:p>
            <a:pPr lvl="1"/>
            <a:r>
              <a:rPr lang="en-US" dirty="0" smtClean="0"/>
              <a:t>Web-based training</a:t>
            </a:r>
          </a:p>
          <a:p>
            <a:pPr lvl="1"/>
            <a:r>
              <a:rPr lang="en-US" dirty="0" smtClean="0"/>
              <a:t>Online </a:t>
            </a:r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Online workshops</a:t>
            </a:r>
          </a:p>
          <a:p>
            <a:pPr lvl="1"/>
            <a:r>
              <a:rPr lang="en-US" dirty="0" smtClean="0"/>
              <a:t>Web conferencing</a:t>
            </a:r>
          </a:p>
          <a:p>
            <a:pPr lvl="1"/>
            <a:r>
              <a:rPr lang="en-US" dirty="0" smtClean="0"/>
              <a:t>Webinar</a:t>
            </a:r>
          </a:p>
          <a:p>
            <a:pPr lvl="1"/>
            <a:r>
              <a:rPr lang="en-US" dirty="0" smtClean="0"/>
              <a:t>Webcast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886AAC1C-DBDC-41B5-9591-BC128FA304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Today, all </a:t>
            </a:r>
            <a:endParaRPr lang="en-US" sz="2400" dirty="0" smtClean="0"/>
          </a:p>
          <a:p>
            <a:pPr lvl="1"/>
            <a:r>
              <a:rPr lang="en-US" sz="2000" dirty="0" smtClean="0"/>
              <a:t>federal </a:t>
            </a:r>
            <a:r>
              <a:rPr lang="en-US" sz="2000" dirty="0"/>
              <a:t>and state </a:t>
            </a:r>
            <a:r>
              <a:rPr lang="en-US" sz="2000" dirty="0" smtClean="0"/>
              <a:t>governments, </a:t>
            </a:r>
            <a:endParaRPr lang="en-US" sz="2000" dirty="0" smtClean="0"/>
          </a:p>
          <a:p>
            <a:pPr lvl="1"/>
            <a:r>
              <a:rPr lang="en-US" sz="2000" dirty="0" smtClean="0"/>
              <a:t>most local governments, 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dirty="0" smtClean="0"/>
              <a:t>well as </a:t>
            </a:r>
            <a:r>
              <a:rPr lang="en-US" sz="2000" dirty="0"/>
              <a:t>many businesses and </a:t>
            </a:r>
            <a:r>
              <a:rPr lang="en-US" sz="2000" dirty="0" smtClean="0"/>
              <a:t>organizations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employees with </a:t>
            </a:r>
            <a:r>
              <a:rPr lang="en-US" sz="2400" dirty="0" smtClean="0"/>
              <a:t>some type </a:t>
            </a:r>
            <a:r>
              <a:rPr lang="en-US" sz="2400" dirty="0"/>
              <a:t>of Web-based training in order to </a:t>
            </a:r>
            <a:r>
              <a:rPr lang="en-US" sz="2400" dirty="0" smtClean="0"/>
              <a:t>teach new </a:t>
            </a:r>
            <a:r>
              <a:rPr lang="en-US" sz="2400" dirty="0"/>
              <a:t>skills or upgrade current </a:t>
            </a:r>
            <a:r>
              <a:rPr lang="en-US" sz="2400" dirty="0" smtClean="0"/>
              <a:t>skills</a:t>
            </a:r>
          </a:p>
          <a:p>
            <a:r>
              <a:rPr lang="en-US" sz="2400" dirty="0" smtClean="0"/>
              <a:t>Thousands </a:t>
            </a:r>
            <a:r>
              <a:rPr lang="en-US" sz="2400" dirty="0"/>
              <a:t>of online </a:t>
            </a:r>
            <a:r>
              <a:rPr lang="en-US" sz="2400" dirty="0" smtClean="0"/>
              <a:t>classes are </a:t>
            </a:r>
            <a:r>
              <a:rPr lang="en-US" sz="2400" dirty="0"/>
              <a:t>available in virtually all disciplines </a:t>
            </a:r>
            <a:r>
              <a:rPr lang="en-US" sz="2400" dirty="0" smtClean="0"/>
              <a:t>and millions </a:t>
            </a:r>
            <a:r>
              <a:rPr lang="en-US" sz="2400" dirty="0"/>
              <a:t>of undergraduate and </a:t>
            </a:r>
            <a:r>
              <a:rPr lang="en-US" sz="2400" dirty="0" smtClean="0"/>
              <a:t>graduate students </a:t>
            </a:r>
            <a:r>
              <a:rPr lang="en-US" sz="2400" dirty="0"/>
              <a:t>take online classes every </a:t>
            </a:r>
            <a:r>
              <a:rPr lang="en-US" sz="2400" dirty="0" smtClean="0"/>
              <a:t>term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and school districts are </a:t>
            </a:r>
            <a:r>
              <a:rPr lang="en-US" dirty="0" smtClean="0"/>
              <a:t>adopting online </a:t>
            </a:r>
            <a:r>
              <a:rPr lang="en-US" dirty="0"/>
              <a:t>training as a way to train </a:t>
            </a:r>
            <a:r>
              <a:rPr lang="en-US" dirty="0" smtClean="0"/>
              <a:t>their teachers </a:t>
            </a:r>
            <a:r>
              <a:rPr lang="en-US" dirty="0"/>
              <a:t>in many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A number </a:t>
            </a:r>
            <a:r>
              <a:rPr lang="en-US" dirty="0"/>
              <a:t>of school districts and </a:t>
            </a:r>
            <a:r>
              <a:rPr lang="en-US" dirty="0" smtClean="0"/>
              <a:t>most states </a:t>
            </a:r>
            <a:r>
              <a:rPr lang="en-US" dirty="0"/>
              <a:t>have developed online portals </a:t>
            </a:r>
            <a:r>
              <a:rPr lang="en-US" dirty="0" smtClean="0"/>
              <a:t>for their </a:t>
            </a:r>
            <a:r>
              <a:rPr lang="en-US" dirty="0"/>
              <a:t>teachers to </a:t>
            </a:r>
            <a:endParaRPr lang="en-US" dirty="0" smtClean="0"/>
          </a:p>
          <a:p>
            <a:pPr lvl="1"/>
            <a:r>
              <a:rPr lang="en-US" dirty="0" smtClean="0"/>
              <a:t>enroll </a:t>
            </a:r>
            <a:r>
              <a:rPr lang="en-US" dirty="0"/>
              <a:t>in </a:t>
            </a:r>
            <a:r>
              <a:rPr lang="en-US" dirty="0" smtClean="0"/>
              <a:t>professional development </a:t>
            </a:r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access resources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receive </a:t>
            </a:r>
            <a:r>
              <a:rPr lang="en-US" dirty="0" smtClean="0"/>
              <a:t>assistance</a:t>
            </a:r>
          </a:p>
          <a:p>
            <a:r>
              <a:rPr lang="en-US" dirty="0"/>
              <a:t>Many companies and universities </a:t>
            </a:r>
            <a:r>
              <a:rPr lang="en-US" dirty="0" smtClean="0"/>
              <a:t>now work </a:t>
            </a:r>
            <a:r>
              <a:rPr lang="en-US" dirty="0"/>
              <a:t>with school districts to </a:t>
            </a:r>
            <a:r>
              <a:rPr lang="en-US" dirty="0" smtClean="0"/>
              <a:t>provide graduate </a:t>
            </a:r>
            <a:r>
              <a:rPr lang="en-US" dirty="0"/>
              <a:t>courses and online </a:t>
            </a:r>
            <a:r>
              <a:rPr lang="en-US" dirty="0" smtClean="0"/>
              <a:t>professional development </a:t>
            </a:r>
            <a:r>
              <a:rPr lang="en-US" dirty="0"/>
              <a:t>training for teachers </a:t>
            </a:r>
            <a:r>
              <a:rPr lang="en-US" dirty="0" smtClean="0"/>
              <a:t>and administrators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K-12 eLearning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eLearning, </a:t>
            </a:r>
            <a:r>
              <a:rPr lang="en-US" dirty="0" smtClean="0"/>
              <a:t>also referred </a:t>
            </a:r>
            <a:r>
              <a:rPr lang="en-US" dirty="0"/>
              <a:t>to </a:t>
            </a:r>
            <a:r>
              <a:rPr lang="en-US" dirty="0" smtClean="0"/>
              <a:t>as</a:t>
            </a:r>
          </a:p>
          <a:p>
            <a:pPr lvl="1"/>
            <a:r>
              <a:rPr lang="en-US" dirty="0" smtClean="0"/>
              <a:t>electronic learning</a:t>
            </a:r>
          </a:p>
          <a:p>
            <a:pPr lvl="1"/>
            <a:r>
              <a:rPr lang="en-US" dirty="0" smtClean="0"/>
              <a:t>online learning</a:t>
            </a:r>
          </a:p>
          <a:p>
            <a:pPr lvl="1"/>
            <a:r>
              <a:rPr lang="en-US" dirty="0" smtClean="0"/>
              <a:t>distributed learning</a:t>
            </a:r>
          </a:p>
          <a:p>
            <a:pPr lvl="1"/>
            <a:r>
              <a:rPr lang="en-US" dirty="0" smtClean="0"/>
              <a:t>virtual learning</a:t>
            </a:r>
          </a:p>
          <a:p>
            <a:pPr lvl="1"/>
            <a:r>
              <a:rPr lang="en-US" dirty="0" smtClean="0"/>
              <a:t>distance learning</a:t>
            </a:r>
          </a:p>
          <a:p>
            <a:r>
              <a:rPr lang="en-US" dirty="0" smtClean="0"/>
              <a:t>utilizes </a:t>
            </a:r>
            <a:r>
              <a:rPr lang="en-US" dirty="0" smtClean="0"/>
              <a:t>a local network or </a:t>
            </a:r>
            <a:r>
              <a:rPr lang="en-US" dirty="0"/>
              <a:t>the Internet for delivery of content </a:t>
            </a:r>
            <a:r>
              <a:rPr lang="en-US" dirty="0" smtClean="0"/>
              <a:t>and interaction </a:t>
            </a:r>
            <a:r>
              <a:rPr lang="en-US" dirty="0"/>
              <a:t>between students and </a:t>
            </a:r>
            <a:r>
              <a:rPr lang="en-US" dirty="0" smtClean="0"/>
              <a:t>teachers</a:t>
            </a:r>
          </a:p>
          <a:p>
            <a:r>
              <a:rPr lang="en-US" dirty="0" smtClean="0"/>
              <a:t>Classes </a:t>
            </a:r>
            <a:r>
              <a:rPr lang="en-US" dirty="0" smtClean="0"/>
              <a:t>take place in a virtual classroom environment or virtual learning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Online Schools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schools and universities use </a:t>
            </a:r>
            <a:r>
              <a:rPr lang="en-US" dirty="0" smtClean="0"/>
              <a:t>terms such </a:t>
            </a:r>
            <a:r>
              <a:rPr lang="en-US" dirty="0" smtClean="0"/>
              <a:t>as</a:t>
            </a:r>
          </a:p>
          <a:p>
            <a:pPr lvl="1"/>
            <a:r>
              <a:rPr lang="en-US" dirty="0" smtClean="0"/>
              <a:t>eLearning</a:t>
            </a:r>
          </a:p>
          <a:p>
            <a:pPr lvl="1"/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virtual 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define </a:t>
            </a:r>
            <a:r>
              <a:rPr lang="en-US" dirty="0"/>
              <a:t>classes that are delivered </a:t>
            </a:r>
            <a:r>
              <a:rPr lang="en-US" dirty="0" smtClean="0"/>
              <a:t>completely online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erms </a:t>
            </a:r>
            <a:r>
              <a:rPr lang="en-US" dirty="0"/>
              <a:t>like </a:t>
            </a:r>
            <a:endParaRPr lang="en-US" dirty="0" smtClean="0"/>
          </a:p>
          <a:p>
            <a:pPr lvl="1"/>
            <a:r>
              <a:rPr lang="en-US" dirty="0" smtClean="0"/>
              <a:t>Blended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mixed </a:t>
            </a:r>
            <a:r>
              <a:rPr lang="en-US" dirty="0"/>
              <a:t>mode </a:t>
            </a:r>
            <a:endParaRPr lang="en-US" dirty="0" smtClean="0"/>
          </a:p>
          <a:p>
            <a:r>
              <a:rPr lang="en-US" dirty="0" smtClean="0"/>
              <a:t>Are used to </a:t>
            </a:r>
            <a:r>
              <a:rPr lang="en-US" dirty="0" smtClean="0"/>
              <a:t>define </a:t>
            </a:r>
            <a:r>
              <a:rPr lang="en-US" dirty="0" smtClean="0"/>
              <a:t>classes that </a:t>
            </a:r>
            <a:r>
              <a:rPr lang="en-US" dirty="0"/>
              <a:t>are a combination of both F2F </a:t>
            </a:r>
            <a:r>
              <a:rPr lang="en-US" dirty="0" smtClean="0"/>
              <a:t>and </a:t>
            </a:r>
            <a:r>
              <a:rPr lang="en-US" dirty="0" smtClean="0"/>
              <a:t>online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Online Schools and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100 percent online course, </a:t>
            </a:r>
            <a:r>
              <a:rPr lang="en-US" dirty="0" smtClean="0"/>
              <a:t>also called </a:t>
            </a:r>
            <a:r>
              <a:rPr lang="en-US" dirty="0"/>
              <a:t>a Web-based course or </a:t>
            </a:r>
            <a:r>
              <a:rPr lang="en-US" dirty="0" smtClean="0"/>
              <a:t>virtual course</a:t>
            </a:r>
            <a:r>
              <a:rPr lang="en-US" dirty="0"/>
              <a:t>, is a course or class taught </a:t>
            </a:r>
            <a:r>
              <a:rPr lang="en-US" dirty="0" smtClean="0"/>
              <a:t>completely on </a:t>
            </a:r>
            <a:r>
              <a:rPr lang="en-US" dirty="0"/>
              <a:t>the </a:t>
            </a:r>
            <a:r>
              <a:rPr lang="en-US" dirty="0" smtClean="0"/>
              <a:t>Web</a:t>
            </a:r>
          </a:p>
          <a:p>
            <a:r>
              <a:rPr lang="en-US" dirty="0"/>
              <a:t>Brick-and-mortar school refers </a:t>
            </a:r>
            <a:r>
              <a:rPr lang="en-US" dirty="0" smtClean="0"/>
              <a:t>to a </a:t>
            </a:r>
            <a:r>
              <a:rPr lang="en-US" dirty="0"/>
              <a:t>traditional school with physical </a:t>
            </a:r>
            <a:r>
              <a:rPr lang="en-US" dirty="0" smtClean="0"/>
              <a:t>buildings for </a:t>
            </a:r>
            <a:r>
              <a:rPr lang="en-US" dirty="0"/>
              <a:t>teachers and students to gather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smtClean="0"/>
              <a:t>Chapter 6: The Changing Face of Education – Teaching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065D4FF2-CAA9-4974-B128-15BBEC72F9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266</TotalTime>
  <Pages>53</Pages>
  <Words>2242</Words>
  <Application>Microsoft Office PowerPoint</Application>
  <PresentationFormat>On-screen Show (4:3)</PresentationFormat>
  <Paragraphs>270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Chapter 6</vt:lpstr>
      <vt:lpstr>Chapter Objectives</vt:lpstr>
      <vt:lpstr>Distance Education</vt:lpstr>
      <vt:lpstr>Distance Education</vt:lpstr>
      <vt:lpstr>Distance Education</vt:lpstr>
      <vt:lpstr>Distance Education</vt:lpstr>
      <vt:lpstr>The K-12 eLearning Environment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Growth of Online Schools and Programs</vt:lpstr>
      <vt:lpstr>Transitioning to Teaching Online</vt:lpstr>
      <vt:lpstr>I Am Ready – Sign Me Up!</vt:lpstr>
      <vt:lpstr>I Am Ready – Sign Me Up!</vt:lpstr>
      <vt:lpstr>I Am Ready – Sign Me Up!</vt:lpstr>
      <vt:lpstr>I Am Ready – Sign Me Up!</vt:lpstr>
      <vt:lpstr>I Am Ready – Sign Me Up!</vt:lpstr>
      <vt:lpstr>Tools for Online Learning</vt:lpstr>
      <vt:lpstr>Tools for Online Learning</vt:lpstr>
      <vt:lpstr>Tools for Online Learning</vt:lpstr>
      <vt:lpstr>Tools for Online Learning</vt:lpstr>
      <vt:lpstr>Tools for Online Learning</vt:lpstr>
      <vt:lpstr>Tools for Online Learning</vt:lpstr>
      <vt:lpstr>Tools for Online Learning</vt:lpstr>
      <vt:lpstr>Tools for Online Learning</vt:lpstr>
      <vt:lpstr>Tools for Online Learning</vt:lpstr>
      <vt:lpstr>Assessing Online Learning</vt:lpstr>
      <vt:lpstr>Assessing Online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Steven Freund</dc:creator>
  <cp:lastModifiedBy>John</cp:lastModifiedBy>
  <cp:revision>25</cp:revision>
  <cp:lastPrinted>1601-01-01T00:00:00Z</cp:lastPrinted>
  <dcterms:created xsi:type="dcterms:W3CDTF">2011-11-07T13:08:18Z</dcterms:created>
  <dcterms:modified xsi:type="dcterms:W3CDTF">2012-11-23T15:40:48Z</dcterms:modified>
</cp:coreProperties>
</file>